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6" r:id="rId3"/>
    <p:sldId id="352" r:id="rId4"/>
    <p:sldId id="354" r:id="rId5"/>
    <p:sldId id="353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5" r:id="rId21"/>
    <p:sldId id="347" r:id="rId22"/>
    <p:sldId id="312" r:id="rId23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DEDD"/>
    <a:srgbClr val="FFD5D5"/>
    <a:srgbClr val="B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0711" autoAdjust="0"/>
  </p:normalViewPr>
  <p:slideViewPr>
    <p:cSldViewPr snapToGrid="0">
      <p:cViewPr varScale="1">
        <p:scale>
          <a:sx n="105" d="100"/>
          <a:sy n="105" d="100"/>
        </p:scale>
        <p:origin x="18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-1644"/>
    </p:cViewPr>
  </p:sorterViewPr>
  <p:notesViewPr>
    <p:cSldViewPr snapToGrid="0">
      <p:cViewPr>
        <p:scale>
          <a:sx n="95" d="100"/>
          <a:sy n="95" d="100"/>
        </p:scale>
        <p:origin x="20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881AB2-0BA3-465D-97FA-E355A0FA5E6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4EABB94-F433-458D-94B3-85D42FFC0198}">
      <dgm:prSet phldrT="[Texte]" custT="1"/>
      <dgm:spPr>
        <a:solidFill>
          <a:srgbClr val="B00000"/>
        </a:solidFill>
      </dgm:spPr>
      <dgm:t>
        <a:bodyPr/>
        <a:lstStyle/>
        <a:p>
          <a:r>
            <a:rPr lang="fr-FR" sz="2000" b="1" dirty="0" smtClean="0">
              <a:solidFill>
                <a:schemeClr val="bg1"/>
              </a:solidFill>
            </a:rPr>
            <a:t>13 dimensions d’analyse identifiées </a:t>
          </a:r>
          <a:endParaRPr lang="fr-FR" sz="2000" b="1" dirty="0">
            <a:solidFill>
              <a:schemeClr val="bg1"/>
            </a:solidFill>
          </a:endParaRPr>
        </a:p>
      </dgm:t>
    </dgm:pt>
    <dgm:pt modelId="{848E5020-82E5-4D3E-8B4E-76CAF768AB42}" type="parTrans" cxnId="{BF0FF123-A266-4C81-9CA9-1EC8674ED4D8}">
      <dgm:prSet/>
      <dgm:spPr/>
      <dgm:t>
        <a:bodyPr/>
        <a:lstStyle/>
        <a:p>
          <a:endParaRPr lang="fr-FR"/>
        </a:p>
      </dgm:t>
    </dgm:pt>
    <dgm:pt modelId="{1303AEB0-F599-493B-AE90-47141C84A0C4}" type="sibTrans" cxnId="{BF0FF123-A266-4C81-9CA9-1EC8674ED4D8}">
      <dgm:prSet/>
      <dgm:spPr/>
      <dgm:t>
        <a:bodyPr/>
        <a:lstStyle/>
        <a:p>
          <a:endParaRPr lang="fr-FR"/>
        </a:p>
      </dgm:t>
    </dgm:pt>
    <dgm:pt modelId="{830A6AE1-2118-4294-9973-939FAACD132B}">
      <dgm:prSet phldrT="[Texte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b="0" dirty="0" smtClean="0">
              <a:solidFill>
                <a:prstClr val="black"/>
              </a:solidFill>
            </a:rPr>
            <a:t>Avant l’école.</a:t>
          </a:r>
          <a:endParaRPr lang="fr-FR" b="0" dirty="0"/>
        </a:p>
      </dgm:t>
    </dgm:pt>
    <dgm:pt modelId="{D593C165-0E56-4F56-82BA-373BC0379964}" type="parTrans" cxnId="{DE3B6E75-20E0-45CA-B408-CF7F957A592B}">
      <dgm:prSet/>
      <dgm:spPr/>
      <dgm:t>
        <a:bodyPr/>
        <a:lstStyle/>
        <a:p>
          <a:endParaRPr lang="fr-FR"/>
        </a:p>
      </dgm:t>
    </dgm:pt>
    <dgm:pt modelId="{8762D25E-2078-4C4C-82F5-A9562C92939E}" type="sibTrans" cxnId="{DE3B6E75-20E0-45CA-B408-CF7F957A592B}">
      <dgm:prSet/>
      <dgm:spPr/>
      <dgm:t>
        <a:bodyPr/>
        <a:lstStyle/>
        <a:p>
          <a:endParaRPr lang="fr-FR"/>
        </a:p>
      </dgm:t>
    </dgm:pt>
    <dgm:pt modelId="{C2C6B870-FE38-456B-A878-90AB39296DBD}">
      <dgm:prSet phldrT="[Texte]"/>
      <dgm:spPr>
        <a:solidFill>
          <a:schemeClr val="bg1">
            <a:lumMod val="9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b="0" dirty="0" smtClean="0">
              <a:solidFill>
                <a:prstClr val="black"/>
              </a:solidFill>
            </a:rPr>
            <a:t>Ce qui est à l’œuvre dans l’école et/ou ce qui est relatif aux apprentissages</a:t>
          </a:r>
          <a:endParaRPr lang="fr-FR" b="0" dirty="0"/>
        </a:p>
      </dgm:t>
    </dgm:pt>
    <dgm:pt modelId="{92031B50-C1D1-4330-B0B5-8BA5864D5CEF}" type="parTrans" cxnId="{BD988E72-7F24-4227-85F7-71256558DCB5}">
      <dgm:prSet/>
      <dgm:spPr/>
      <dgm:t>
        <a:bodyPr/>
        <a:lstStyle/>
        <a:p>
          <a:endParaRPr lang="fr-FR"/>
        </a:p>
      </dgm:t>
    </dgm:pt>
    <dgm:pt modelId="{3B161700-CE5B-4D18-8E9A-94C0CE896B77}" type="sibTrans" cxnId="{BD988E72-7F24-4227-85F7-71256558DCB5}">
      <dgm:prSet/>
      <dgm:spPr/>
      <dgm:t>
        <a:bodyPr/>
        <a:lstStyle/>
        <a:p>
          <a:endParaRPr lang="fr-FR"/>
        </a:p>
      </dgm:t>
    </dgm:pt>
    <dgm:pt modelId="{9BE604D0-3CFB-4BC2-9956-83AF8D852E9F}">
      <dgm:prSet phldrT="[Texte]"/>
      <dgm:spPr>
        <a:solidFill>
          <a:schemeClr val="bg1">
            <a:lumMod val="9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b="0" dirty="0" smtClean="0">
              <a:solidFill>
                <a:prstClr val="black"/>
              </a:solidFill>
            </a:rPr>
            <a:t>La formation et les adaptations jusqu’à l’orientation après la structure</a:t>
          </a:r>
          <a:endParaRPr lang="fr-FR" b="0" dirty="0"/>
        </a:p>
      </dgm:t>
    </dgm:pt>
    <dgm:pt modelId="{08A2D159-30A4-4AC5-801A-6C5147183755}" type="parTrans" cxnId="{E129BF41-5F45-4997-A40C-4B8AF484F1C9}">
      <dgm:prSet/>
      <dgm:spPr/>
      <dgm:t>
        <a:bodyPr/>
        <a:lstStyle/>
        <a:p>
          <a:endParaRPr lang="fr-FR"/>
        </a:p>
      </dgm:t>
    </dgm:pt>
    <dgm:pt modelId="{1DDA9ADA-0015-49E5-8027-88C9692C0974}" type="sibTrans" cxnId="{E129BF41-5F45-4997-A40C-4B8AF484F1C9}">
      <dgm:prSet/>
      <dgm:spPr/>
      <dgm:t>
        <a:bodyPr/>
        <a:lstStyle/>
        <a:p>
          <a:endParaRPr lang="fr-FR"/>
        </a:p>
      </dgm:t>
    </dgm:pt>
    <dgm:pt modelId="{5CF0C9D9-049A-435C-B60A-FCF93EDA6C6A}">
      <dgm:prSet/>
      <dgm:spPr>
        <a:solidFill>
          <a:schemeClr val="bg1">
            <a:lumMod val="9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FR" b="0" dirty="0" smtClean="0">
              <a:solidFill>
                <a:prstClr val="black"/>
              </a:solidFill>
            </a:rPr>
            <a:t>L’environnement</a:t>
          </a:r>
          <a:endParaRPr lang="fr-FR" b="0" dirty="0"/>
        </a:p>
      </dgm:t>
    </dgm:pt>
    <dgm:pt modelId="{300E4217-0069-4AD2-84C8-AD3ECA393CB6}" type="parTrans" cxnId="{386BF9E8-0F18-4B7D-A4F3-30546010508C}">
      <dgm:prSet/>
      <dgm:spPr/>
      <dgm:t>
        <a:bodyPr/>
        <a:lstStyle/>
        <a:p>
          <a:endParaRPr lang="fr-FR"/>
        </a:p>
      </dgm:t>
    </dgm:pt>
    <dgm:pt modelId="{688B8652-D5E6-448F-BB58-AA880840CC1D}" type="sibTrans" cxnId="{386BF9E8-0F18-4B7D-A4F3-30546010508C}">
      <dgm:prSet/>
      <dgm:spPr/>
      <dgm:t>
        <a:bodyPr/>
        <a:lstStyle/>
        <a:p>
          <a:endParaRPr lang="fr-FR"/>
        </a:p>
      </dgm:t>
    </dgm:pt>
    <dgm:pt modelId="{A2717A0C-C264-4BF0-ACF5-A66FEF636E20}" type="pres">
      <dgm:prSet presAssocID="{AE881AB2-0BA3-465D-97FA-E355A0FA5E6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7D6602A-4DCD-4A29-9B5B-66CFED01C466}" type="pres">
      <dgm:prSet presAssocID="{14EABB94-F433-458D-94B3-85D42FFC0198}" presName="root1" presStyleCnt="0"/>
      <dgm:spPr/>
    </dgm:pt>
    <dgm:pt modelId="{55DF2C44-3D94-4290-AF1A-A7B4E66A79DB}" type="pres">
      <dgm:prSet presAssocID="{14EABB94-F433-458D-94B3-85D42FFC0198}" presName="LevelOneTextNode" presStyleLbl="node0" presStyleIdx="0" presStyleCnt="1" custAng="5400000" custScaleX="180188" custScaleY="41754" custLinFactX="-5176" custLinFactNeighborX="-100000" custLinFactNeighborY="38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fr-FR"/>
        </a:p>
      </dgm:t>
    </dgm:pt>
    <dgm:pt modelId="{C3F85D24-2B38-455E-BD49-58135768CA88}" type="pres">
      <dgm:prSet presAssocID="{14EABB94-F433-458D-94B3-85D42FFC0198}" presName="level2hierChild" presStyleCnt="0"/>
      <dgm:spPr/>
    </dgm:pt>
    <dgm:pt modelId="{5447C1BB-A5BA-4A7A-930F-F90E7C23EB45}" type="pres">
      <dgm:prSet presAssocID="{D593C165-0E56-4F56-82BA-373BC0379964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902B7A57-ABAD-42AA-8DA9-C22DAA55B290}" type="pres">
      <dgm:prSet presAssocID="{D593C165-0E56-4F56-82BA-373BC0379964}" presName="connTx" presStyleLbl="parChTrans1D2" presStyleIdx="0" presStyleCnt="4"/>
      <dgm:spPr/>
      <dgm:t>
        <a:bodyPr/>
        <a:lstStyle/>
        <a:p>
          <a:endParaRPr lang="fr-FR"/>
        </a:p>
      </dgm:t>
    </dgm:pt>
    <dgm:pt modelId="{AFA26AA3-B517-40F2-9041-A5584BB63276}" type="pres">
      <dgm:prSet presAssocID="{830A6AE1-2118-4294-9973-939FAACD132B}" presName="root2" presStyleCnt="0"/>
      <dgm:spPr/>
    </dgm:pt>
    <dgm:pt modelId="{997337EE-09FF-4E3F-9358-021BE5B1DCAE}" type="pres">
      <dgm:prSet presAssocID="{830A6AE1-2118-4294-9973-939FAACD132B}" presName="LevelTwoTextNode" presStyleLbl="node2" presStyleIdx="0" presStyleCnt="4" custScaleY="10329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A95EEE2-4403-4723-A24D-4E4D6FE5BA40}" type="pres">
      <dgm:prSet presAssocID="{830A6AE1-2118-4294-9973-939FAACD132B}" presName="level3hierChild" presStyleCnt="0"/>
      <dgm:spPr/>
    </dgm:pt>
    <dgm:pt modelId="{E0F236B8-8778-40DE-86CC-858ACFEDAB7F}" type="pres">
      <dgm:prSet presAssocID="{92031B50-C1D1-4330-B0B5-8BA5864D5CEF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4E7DD7B6-402C-4E66-96D3-A2A4D80A737D}" type="pres">
      <dgm:prSet presAssocID="{92031B50-C1D1-4330-B0B5-8BA5864D5CEF}" presName="connTx" presStyleLbl="parChTrans1D2" presStyleIdx="1" presStyleCnt="4"/>
      <dgm:spPr/>
      <dgm:t>
        <a:bodyPr/>
        <a:lstStyle/>
        <a:p>
          <a:endParaRPr lang="fr-FR"/>
        </a:p>
      </dgm:t>
    </dgm:pt>
    <dgm:pt modelId="{E48944C8-1A35-48C8-928D-18248E854185}" type="pres">
      <dgm:prSet presAssocID="{C2C6B870-FE38-456B-A878-90AB39296DBD}" presName="root2" presStyleCnt="0"/>
      <dgm:spPr/>
    </dgm:pt>
    <dgm:pt modelId="{DCC15621-D47E-4814-9E4B-8C103D42522D}" type="pres">
      <dgm:prSet presAssocID="{C2C6B870-FE38-456B-A878-90AB39296DBD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69FB408-EAC4-4131-9694-B253BCCCE624}" type="pres">
      <dgm:prSet presAssocID="{C2C6B870-FE38-456B-A878-90AB39296DBD}" presName="level3hierChild" presStyleCnt="0"/>
      <dgm:spPr/>
    </dgm:pt>
    <dgm:pt modelId="{B98FB0AF-7123-4ED6-B8E5-58A135183097}" type="pres">
      <dgm:prSet presAssocID="{08A2D159-30A4-4AC5-801A-6C5147183755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7FE3C566-7A70-466D-AD88-47AB29430770}" type="pres">
      <dgm:prSet presAssocID="{08A2D159-30A4-4AC5-801A-6C5147183755}" presName="connTx" presStyleLbl="parChTrans1D2" presStyleIdx="2" presStyleCnt="4"/>
      <dgm:spPr/>
      <dgm:t>
        <a:bodyPr/>
        <a:lstStyle/>
        <a:p>
          <a:endParaRPr lang="fr-FR"/>
        </a:p>
      </dgm:t>
    </dgm:pt>
    <dgm:pt modelId="{F7D75B10-775F-4DFF-9AC7-5A126AEE9F21}" type="pres">
      <dgm:prSet presAssocID="{9BE604D0-3CFB-4BC2-9956-83AF8D852E9F}" presName="root2" presStyleCnt="0"/>
      <dgm:spPr/>
    </dgm:pt>
    <dgm:pt modelId="{C9262878-2657-4184-8B98-30C4F167A9FE}" type="pres">
      <dgm:prSet presAssocID="{9BE604D0-3CFB-4BC2-9956-83AF8D852E9F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7E76E8F-A398-422A-897B-CD4ED578117E}" type="pres">
      <dgm:prSet presAssocID="{9BE604D0-3CFB-4BC2-9956-83AF8D852E9F}" presName="level3hierChild" presStyleCnt="0"/>
      <dgm:spPr/>
    </dgm:pt>
    <dgm:pt modelId="{A90DBFD7-D6B9-4B06-848F-3B57B4AECAD9}" type="pres">
      <dgm:prSet presAssocID="{300E4217-0069-4AD2-84C8-AD3ECA393CB6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B60A6547-E0DC-4671-88D0-D820FDFDF96B}" type="pres">
      <dgm:prSet presAssocID="{300E4217-0069-4AD2-84C8-AD3ECA393CB6}" presName="connTx" presStyleLbl="parChTrans1D2" presStyleIdx="3" presStyleCnt="4"/>
      <dgm:spPr/>
      <dgm:t>
        <a:bodyPr/>
        <a:lstStyle/>
        <a:p>
          <a:endParaRPr lang="fr-FR"/>
        </a:p>
      </dgm:t>
    </dgm:pt>
    <dgm:pt modelId="{BF08E197-22AB-4086-B98A-8DCA70FC25DC}" type="pres">
      <dgm:prSet presAssocID="{5CF0C9D9-049A-435C-B60A-FCF93EDA6C6A}" presName="root2" presStyleCnt="0"/>
      <dgm:spPr/>
    </dgm:pt>
    <dgm:pt modelId="{C075F8FE-A14F-4F3A-B20C-36CB8EF5C026}" type="pres">
      <dgm:prSet presAssocID="{5CF0C9D9-049A-435C-B60A-FCF93EDA6C6A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BFBDC37-6202-4495-B431-7898EA5D0981}" type="pres">
      <dgm:prSet presAssocID="{5CF0C9D9-049A-435C-B60A-FCF93EDA6C6A}" presName="level3hierChild" presStyleCnt="0"/>
      <dgm:spPr/>
    </dgm:pt>
  </dgm:ptLst>
  <dgm:cxnLst>
    <dgm:cxn modelId="{BD988E72-7F24-4227-85F7-71256558DCB5}" srcId="{14EABB94-F433-458D-94B3-85D42FFC0198}" destId="{C2C6B870-FE38-456B-A878-90AB39296DBD}" srcOrd="1" destOrd="0" parTransId="{92031B50-C1D1-4330-B0B5-8BA5864D5CEF}" sibTransId="{3B161700-CE5B-4D18-8E9A-94C0CE896B77}"/>
    <dgm:cxn modelId="{EF95DE81-64BA-49C8-AE07-E25DB227CFB5}" type="presOf" srcId="{AE881AB2-0BA3-465D-97FA-E355A0FA5E6E}" destId="{A2717A0C-C264-4BF0-ACF5-A66FEF636E20}" srcOrd="0" destOrd="0" presId="urn:microsoft.com/office/officeart/2008/layout/HorizontalMultiLevelHierarchy"/>
    <dgm:cxn modelId="{68730886-E2EF-41CE-AD24-E8318CC95C31}" type="presOf" srcId="{300E4217-0069-4AD2-84C8-AD3ECA393CB6}" destId="{B60A6547-E0DC-4671-88D0-D820FDFDF96B}" srcOrd="1" destOrd="0" presId="urn:microsoft.com/office/officeart/2008/layout/HorizontalMultiLevelHierarchy"/>
    <dgm:cxn modelId="{952FF6D6-2226-4FCA-AD21-9E5C4B7E8777}" type="presOf" srcId="{C2C6B870-FE38-456B-A878-90AB39296DBD}" destId="{DCC15621-D47E-4814-9E4B-8C103D42522D}" srcOrd="0" destOrd="0" presId="urn:microsoft.com/office/officeart/2008/layout/HorizontalMultiLevelHierarchy"/>
    <dgm:cxn modelId="{F6662534-6E6D-4DDE-8351-60CB9C901F88}" type="presOf" srcId="{08A2D159-30A4-4AC5-801A-6C5147183755}" destId="{7FE3C566-7A70-466D-AD88-47AB29430770}" srcOrd="1" destOrd="0" presId="urn:microsoft.com/office/officeart/2008/layout/HorizontalMultiLevelHierarchy"/>
    <dgm:cxn modelId="{87C09B9F-7E5D-4AA3-A2DC-C5C6C411B4FB}" type="presOf" srcId="{9BE604D0-3CFB-4BC2-9956-83AF8D852E9F}" destId="{C9262878-2657-4184-8B98-30C4F167A9FE}" srcOrd="0" destOrd="0" presId="urn:microsoft.com/office/officeart/2008/layout/HorizontalMultiLevelHierarchy"/>
    <dgm:cxn modelId="{29C7CD52-1FE4-4F38-8AD9-3DDF029B86EF}" type="presOf" srcId="{300E4217-0069-4AD2-84C8-AD3ECA393CB6}" destId="{A90DBFD7-D6B9-4B06-848F-3B57B4AECAD9}" srcOrd="0" destOrd="0" presId="urn:microsoft.com/office/officeart/2008/layout/HorizontalMultiLevelHierarchy"/>
    <dgm:cxn modelId="{386BF9E8-0F18-4B7D-A4F3-30546010508C}" srcId="{14EABB94-F433-458D-94B3-85D42FFC0198}" destId="{5CF0C9D9-049A-435C-B60A-FCF93EDA6C6A}" srcOrd="3" destOrd="0" parTransId="{300E4217-0069-4AD2-84C8-AD3ECA393CB6}" sibTransId="{688B8652-D5E6-448F-BB58-AA880840CC1D}"/>
    <dgm:cxn modelId="{F7663CC7-B91E-4D9A-8041-0D2DA8BC0CFC}" type="presOf" srcId="{5CF0C9D9-049A-435C-B60A-FCF93EDA6C6A}" destId="{C075F8FE-A14F-4F3A-B20C-36CB8EF5C026}" srcOrd="0" destOrd="0" presId="urn:microsoft.com/office/officeart/2008/layout/HorizontalMultiLevelHierarchy"/>
    <dgm:cxn modelId="{021AE3D6-9354-4717-A8B8-BBC3662BD681}" type="presOf" srcId="{92031B50-C1D1-4330-B0B5-8BA5864D5CEF}" destId="{E0F236B8-8778-40DE-86CC-858ACFEDAB7F}" srcOrd="0" destOrd="0" presId="urn:microsoft.com/office/officeart/2008/layout/HorizontalMultiLevelHierarchy"/>
    <dgm:cxn modelId="{BF0FF123-A266-4C81-9CA9-1EC8674ED4D8}" srcId="{AE881AB2-0BA3-465D-97FA-E355A0FA5E6E}" destId="{14EABB94-F433-458D-94B3-85D42FFC0198}" srcOrd="0" destOrd="0" parTransId="{848E5020-82E5-4D3E-8B4E-76CAF768AB42}" sibTransId="{1303AEB0-F599-493B-AE90-47141C84A0C4}"/>
    <dgm:cxn modelId="{BAE78DB4-BEC7-4A2A-876E-FA4560791679}" type="presOf" srcId="{D593C165-0E56-4F56-82BA-373BC0379964}" destId="{5447C1BB-A5BA-4A7A-930F-F90E7C23EB45}" srcOrd="0" destOrd="0" presId="urn:microsoft.com/office/officeart/2008/layout/HorizontalMultiLevelHierarchy"/>
    <dgm:cxn modelId="{0D8F5FB0-8758-4A60-9137-47B040257F77}" type="presOf" srcId="{14EABB94-F433-458D-94B3-85D42FFC0198}" destId="{55DF2C44-3D94-4290-AF1A-A7B4E66A79DB}" srcOrd="0" destOrd="0" presId="urn:microsoft.com/office/officeart/2008/layout/HorizontalMultiLevelHierarchy"/>
    <dgm:cxn modelId="{770FC18E-D0F8-46AF-8ACD-B6A8E5FA6546}" type="presOf" srcId="{92031B50-C1D1-4330-B0B5-8BA5864D5CEF}" destId="{4E7DD7B6-402C-4E66-96D3-A2A4D80A737D}" srcOrd="1" destOrd="0" presId="urn:microsoft.com/office/officeart/2008/layout/HorizontalMultiLevelHierarchy"/>
    <dgm:cxn modelId="{E129BF41-5F45-4997-A40C-4B8AF484F1C9}" srcId="{14EABB94-F433-458D-94B3-85D42FFC0198}" destId="{9BE604D0-3CFB-4BC2-9956-83AF8D852E9F}" srcOrd="2" destOrd="0" parTransId="{08A2D159-30A4-4AC5-801A-6C5147183755}" sibTransId="{1DDA9ADA-0015-49E5-8027-88C9692C0974}"/>
    <dgm:cxn modelId="{7620B784-6839-4455-9DBB-F3E3F0B16734}" type="presOf" srcId="{830A6AE1-2118-4294-9973-939FAACD132B}" destId="{997337EE-09FF-4E3F-9358-021BE5B1DCAE}" srcOrd="0" destOrd="0" presId="urn:microsoft.com/office/officeart/2008/layout/HorizontalMultiLevelHierarchy"/>
    <dgm:cxn modelId="{1F625230-02C7-4AD6-9A15-AA7E2CE87D49}" type="presOf" srcId="{08A2D159-30A4-4AC5-801A-6C5147183755}" destId="{B98FB0AF-7123-4ED6-B8E5-58A135183097}" srcOrd="0" destOrd="0" presId="urn:microsoft.com/office/officeart/2008/layout/HorizontalMultiLevelHierarchy"/>
    <dgm:cxn modelId="{5842328A-AC77-4381-BB06-46C41CB626E4}" type="presOf" srcId="{D593C165-0E56-4F56-82BA-373BC0379964}" destId="{902B7A57-ABAD-42AA-8DA9-C22DAA55B290}" srcOrd="1" destOrd="0" presId="urn:microsoft.com/office/officeart/2008/layout/HorizontalMultiLevelHierarchy"/>
    <dgm:cxn modelId="{DE3B6E75-20E0-45CA-B408-CF7F957A592B}" srcId="{14EABB94-F433-458D-94B3-85D42FFC0198}" destId="{830A6AE1-2118-4294-9973-939FAACD132B}" srcOrd="0" destOrd="0" parTransId="{D593C165-0E56-4F56-82BA-373BC0379964}" sibTransId="{8762D25E-2078-4C4C-82F5-A9562C92939E}"/>
    <dgm:cxn modelId="{75673176-8162-457F-B5DE-91DDEFC43535}" type="presParOf" srcId="{A2717A0C-C264-4BF0-ACF5-A66FEF636E20}" destId="{B7D6602A-4DCD-4A29-9B5B-66CFED01C466}" srcOrd="0" destOrd="0" presId="urn:microsoft.com/office/officeart/2008/layout/HorizontalMultiLevelHierarchy"/>
    <dgm:cxn modelId="{86AAB619-EA16-4522-B072-06C5677BFAAB}" type="presParOf" srcId="{B7D6602A-4DCD-4A29-9B5B-66CFED01C466}" destId="{55DF2C44-3D94-4290-AF1A-A7B4E66A79DB}" srcOrd="0" destOrd="0" presId="urn:microsoft.com/office/officeart/2008/layout/HorizontalMultiLevelHierarchy"/>
    <dgm:cxn modelId="{09362D1E-CBA8-4B37-AFA9-BF304289EA73}" type="presParOf" srcId="{B7D6602A-4DCD-4A29-9B5B-66CFED01C466}" destId="{C3F85D24-2B38-455E-BD49-58135768CA88}" srcOrd="1" destOrd="0" presId="urn:microsoft.com/office/officeart/2008/layout/HorizontalMultiLevelHierarchy"/>
    <dgm:cxn modelId="{5A72F4C6-B4F5-4377-BE65-32B388971C95}" type="presParOf" srcId="{C3F85D24-2B38-455E-BD49-58135768CA88}" destId="{5447C1BB-A5BA-4A7A-930F-F90E7C23EB45}" srcOrd="0" destOrd="0" presId="urn:microsoft.com/office/officeart/2008/layout/HorizontalMultiLevelHierarchy"/>
    <dgm:cxn modelId="{6F098409-2F97-4A67-8317-91F878C22DDB}" type="presParOf" srcId="{5447C1BB-A5BA-4A7A-930F-F90E7C23EB45}" destId="{902B7A57-ABAD-42AA-8DA9-C22DAA55B290}" srcOrd="0" destOrd="0" presId="urn:microsoft.com/office/officeart/2008/layout/HorizontalMultiLevelHierarchy"/>
    <dgm:cxn modelId="{06A25BB1-AA80-4212-9314-B4EB0AB97533}" type="presParOf" srcId="{C3F85D24-2B38-455E-BD49-58135768CA88}" destId="{AFA26AA3-B517-40F2-9041-A5584BB63276}" srcOrd="1" destOrd="0" presId="urn:microsoft.com/office/officeart/2008/layout/HorizontalMultiLevelHierarchy"/>
    <dgm:cxn modelId="{6BE540F9-558C-4321-B4F8-D4B800CFC274}" type="presParOf" srcId="{AFA26AA3-B517-40F2-9041-A5584BB63276}" destId="{997337EE-09FF-4E3F-9358-021BE5B1DCAE}" srcOrd="0" destOrd="0" presId="urn:microsoft.com/office/officeart/2008/layout/HorizontalMultiLevelHierarchy"/>
    <dgm:cxn modelId="{28FD1CE4-C263-40B1-A16F-D342038629EB}" type="presParOf" srcId="{AFA26AA3-B517-40F2-9041-A5584BB63276}" destId="{8A95EEE2-4403-4723-A24D-4E4D6FE5BA40}" srcOrd="1" destOrd="0" presId="urn:microsoft.com/office/officeart/2008/layout/HorizontalMultiLevelHierarchy"/>
    <dgm:cxn modelId="{CF095CD4-C067-4AA1-B806-96251B28FA5B}" type="presParOf" srcId="{C3F85D24-2B38-455E-BD49-58135768CA88}" destId="{E0F236B8-8778-40DE-86CC-858ACFEDAB7F}" srcOrd="2" destOrd="0" presId="urn:microsoft.com/office/officeart/2008/layout/HorizontalMultiLevelHierarchy"/>
    <dgm:cxn modelId="{9C859166-8A28-48BD-9739-AF1223D6E702}" type="presParOf" srcId="{E0F236B8-8778-40DE-86CC-858ACFEDAB7F}" destId="{4E7DD7B6-402C-4E66-96D3-A2A4D80A737D}" srcOrd="0" destOrd="0" presId="urn:microsoft.com/office/officeart/2008/layout/HorizontalMultiLevelHierarchy"/>
    <dgm:cxn modelId="{ECDAA591-091A-4326-AAE2-EF632C0D2E24}" type="presParOf" srcId="{C3F85D24-2B38-455E-BD49-58135768CA88}" destId="{E48944C8-1A35-48C8-928D-18248E854185}" srcOrd="3" destOrd="0" presId="urn:microsoft.com/office/officeart/2008/layout/HorizontalMultiLevelHierarchy"/>
    <dgm:cxn modelId="{9A2992F0-7DD0-44CC-8DB0-DC938D67F700}" type="presParOf" srcId="{E48944C8-1A35-48C8-928D-18248E854185}" destId="{DCC15621-D47E-4814-9E4B-8C103D42522D}" srcOrd="0" destOrd="0" presId="urn:microsoft.com/office/officeart/2008/layout/HorizontalMultiLevelHierarchy"/>
    <dgm:cxn modelId="{352F8B28-62F2-46E1-8B44-801768F5F30A}" type="presParOf" srcId="{E48944C8-1A35-48C8-928D-18248E854185}" destId="{769FB408-EAC4-4131-9694-B253BCCCE624}" srcOrd="1" destOrd="0" presId="urn:microsoft.com/office/officeart/2008/layout/HorizontalMultiLevelHierarchy"/>
    <dgm:cxn modelId="{4CCE0066-CB51-48D9-8CD6-34FBFADD7BD0}" type="presParOf" srcId="{C3F85D24-2B38-455E-BD49-58135768CA88}" destId="{B98FB0AF-7123-4ED6-B8E5-58A135183097}" srcOrd="4" destOrd="0" presId="urn:microsoft.com/office/officeart/2008/layout/HorizontalMultiLevelHierarchy"/>
    <dgm:cxn modelId="{F6B14814-1364-4056-AC33-FEF5163D2F5D}" type="presParOf" srcId="{B98FB0AF-7123-4ED6-B8E5-58A135183097}" destId="{7FE3C566-7A70-466D-AD88-47AB29430770}" srcOrd="0" destOrd="0" presId="urn:microsoft.com/office/officeart/2008/layout/HorizontalMultiLevelHierarchy"/>
    <dgm:cxn modelId="{B2011A4F-CD38-464C-A6C3-AE019ECC20F7}" type="presParOf" srcId="{C3F85D24-2B38-455E-BD49-58135768CA88}" destId="{F7D75B10-775F-4DFF-9AC7-5A126AEE9F21}" srcOrd="5" destOrd="0" presId="urn:microsoft.com/office/officeart/2008/layout/HorizontalMultiLevelHierarchy"/>
    <dgm:cxn modelId="{2BB735D7-1B6E-4A91-9D46-6EF95D632863}" type="presParOf" srcId="{F7D75B10-775F-4DFF-9AC7-5A126AEE9F21}" destId="{C9262878-2657-4184-8B98-30C4F167A9FE}" srcOrd="0" destOrd="0" presId="urn:microsoft.com/office/officeart/2008/layout/HorizontalMultiLevelHierarchy"/>
    <dgm:cxn modelId="{6642FB26-2A46-498B-B5E7-8D780F628924}" type="presParOf" srcId="{F7D75B10-775F-4DFF-9AC7-5A126AEE9F21}" destId="{67E76E8F-A398-422A-897B-CD4ED578117E}" srcOrd="1" destOrd="0" presId="urn:microsoft.com/office/officeart/2008/layout/HorizontalMultiLevelHierarchy"/>
    <dgm:cxn modelId="{394E7172-AB08-41E0-9D5D-CCB320EA3782}" type="presParOf" srcId="{C3F85D24-2B38-455E-BD49-58135768CA88}" destId="{A90DBFD7-D6B9-4B06-848F-3B57B4AECAD9}" srcOrd="6" destOrd="0" presId="urn:microsoft.com/office/officeart/2008/layout/HorizontalMultiLevelHierarchy"/>
    <dgm:cxn modelId="{C5198371-207F-4599-BEA4-3C0FA3AFCE79}" type="presParOf" srcId="{A90DBFD7-D6B9-4B06-848F-3B57B4AECAD9}" destId="{B60A6547-E0DC-4671-88D0-D820FDFDF96B}" srcOrd="0" destOrd="0" presId="urn:microsoft.com/office/officeart/2008/layout/HorizontalMultiLevelHierarchy"/>
    <dgm:cxn modelId="{F6E49B94-E1F3-4BC3-8E45-38730D92D315}" type="presParOf" srcId="{C3F85D24-2B38-455E-BD49-58135768CA88}" destId="{BF08E197-22AB-4086-B98A-8DCA70FC25DC}" srcOrd="7" destOrd="0" presId="urn:microsoft.com/office/officeart/2008/layout/HorizontalMultiLevelHierarchy"/>
    <dgm:cxn modelId="{D205E8BB-3A32-4091-BF52-475B45E5F9C7}" type="presParOf" srcId="{BF08E197-22AB-4086-B98A-8DCA70FC25DC}" destId="{C075F8FE-A14F-4F3A-B20C-36CB8EF5C026}" srcOrd="0" destOrd="0" presId="urn:microsoft.com/office/officeart/2008/layout/HorizontalMultiLevelHierarchy"/>
    <dgm:cxn modelId="{69882E7D-69BC-4FC8-BACC-D2E45C0D806C}" type="presParOf" srcId="{BF08E197-22AB-4086-B98A-8DCA70FC25DC}" destId="{6BFBDC37-6202-4495-B431-7898EA5D098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DBFD7-D6B9-4B06-848F-3B57B4AECAD9}">
      <dsp:nvSpPr>
        <dsp:cNvPr id="0" name=""/>
        <dsp:cNvSpPr/>
      </dsp:nvSpPr>
      <dsp:spPr>
        <a:xfrm>
          <a:off x="1689187" y="2218397"/>
          <a:ext cx="1435726" cy="1588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7863" y="0"/>
              </a:lnTo>
              <a:lnTo>
                <a:pt x="717863" y="1588500"/>
              </a:lnTo>
              <a:lnTo>
                <a:pt x="1435726" y="15885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700" kern="1200"/>
        </a:p>
      </dsp:txBody>
      <dsp:txXfrm>
        <a:off x="2353521" y="2959118"/>
        <a:ext cx="107058" cy="107058"/>
      </dsp:txXfrm>
    </dsp:sp>
    <dsp:sp modelId="{B98FB0AF-7123-4ED6-B8E5-58A135183097}">
      <dsp:nvSpPr>
        <dsp:cNvPr id="0" name=""/>
        <dsp:cNvSpPr/>
      </dsp:nvSpPr>
      <dsp:spPr>
        <a:xfrm>
          <a:off x="1689187" y="2218397"/>
          <a:ext cx="1435726" cy="537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7863" y="0"/>
              </a:lnTo>
              <a:lnTo>
                <a:pt x="717863" y="537615"/>
              </a:lnTo>
              <a:lnTo>
                <a:pt x="1435726" y="5376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368723" y="2448878"/>
        <a:ext cx="76654" cy="76654"/>
      </dsp:txXfrm>
    </dsp:sp>
    <dsp:sp modelId="{E0F236B8-8778-40DE-86CC-858ACFEDAB7F}">
      <dsp:nvSpPr>
        <dsp:cNvPr id="0" name=""/>
        <dsp:cNvSpPr/>
      </dsp:nvSpPr>
      <dsp:spPr>
        <a:xfrm>
          <a:off x="1689187" y="1705128"/>
          <a:ext cx="1435726" cy="513268"/>
        </a:xfrm>
        <a:custGeom>
          <a:avLst/>
          <a:gdLst/>
          <a:ahLst/>
          <a:cxnLst/>
          <a:rect l="0" t="0" r="0" b="0"/>
          <a:pathLst>
            <a:path>
              <a:moveTo>
                <a:pt x="0" y="513268"/>
              </a:moveTo>
              <a:lnTo>
                <a:pt x="717863" y="513268"/>
              </a:lnTo>
              <a:lnTo>
                <a:pt x="717863" y="0"/>
              </a:lnTo>
              <a:lnTo>
                <a:pt x="143572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2368932" y="1923645"/>
        <a:ext cx="76235" cy="76235"/>
      </dsp:txXfrm>
    </dsp:sp>
    <dsp:sp modelId="{5447C1BB-A5BA-4A7A-930F-F90E7C23EB45}">
      <dsp:nvSpPr>
        <dsp:cNvPr id="0" name=""/>
        <dsp:cNvSpPr/>
      </dsp:nvSpPr>
      <dsp:spPr>
        <a:xfrm>
          <a:off x="1689187" y="640389"/>
          <a:ext cx="1435726" cy="1578008"/>
        </a:xfrm>
        <a:custGeom>
          <a:avLst/>
          <a:gdLst/>
          <a:ahLst/>
          <a:cxnLst/>
          <a:rect l="0" t="0" r="0" b="0"/>
          <a:pathLst>
            <a:path>
              <a:moveTo>
                <a:pt x="0" y="1578008"/>
              </a:moveTo>
              <a:lnTo>
                <a:pt x="717863" y="1578008"/>
              </a:lnTo>
              <a:lnTo>
                <a:pt x="717863" y="0"/>
              </a:lnTo>
              <a:lnTo>
                <a:pt x="143572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700" kern="1200"/>
        </a:p>
      </dsp:txBody>
      <dsp:txXfrm>
        <a:off x="2353715" y="1376058"/>
        <a:ext cx="106670" cy="106670"/>
      </dsp:txXfrm>
    </dsp:sp>
    <dsp:sp modelId="{55DF2C44-3D94-4290-AF1A-A7B4E66A79DB}">
      <dsp:nvSpPr>
        <dsp:cNvPr id="0" name=""/>
        <dsp:cNvSpPr/>
      </dsp:nvSpPr>
      <dsp:spPr>
        <a:xfrm>
          <a:off x="7999" y="1460970"/>
          <a:ext cx="1847521" cy="1514854"/>
        </a:xfrm>
        <a:prstGeom prst="ellipse">
          <a:avLst/>
        </a:prstGeom>
        <a:solidFill>
          <a:srgbClr val="B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chemeClr val="bg1"/>
              </a:solidFill>
            </a:rPr>
            <a:t>13 dimensions d’analyse identifiées </a:t>
          </a:r>
          <a:endParaRPr lang="fr-FR" sz="2000" b="1" kern="1200" dirty="0">
            <a:solidFill>
              <a:schemeClr val="bg1"/>
            </a:solidFill>
          </a:endParaRPr>
        </a:p>
      </dsp:txBody>
      <dsp:txXfrm>
        <a:off x="278562" y="1682815"/>
        <a:ext cx="1306395" cy="1071164"/>
      </dsp:txXfrm>
    </dsp:sp>
    <dsp:sp modelId="{997337EE-09FF-4E3F-9358-021BE5B1DCAE}">
      <dsp:nvSpPr>
        <dsp:cNvPr id="0" name=""/>
        <dsp:cNvSpPr/>
      </dsp:nvSpPr>
      <dsp:spPr>
        <a:xfrm>
          <a:off x="3124914" y="206180"/>
          <a:ext cx="2757521" cy="868417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0" kern="1200" dirty="0" smtClean="0">
              <a:solidFill>
                <a:prstClr val="black"/>
              </a:solidFill>
            </a:rPr>
            <a:t>Avant l’école.</a:t>
          </a:r>
          <a:endParaRPr lang="fr-FR" sz="1700" b="0" kern="1200" dirty="0"/>
        </a:p>
      </dsp:txBody>
      <dsp:txXfrm>
        <a:off x="3124914" y="206180"/>
        <a:ext cx="2757521" cy="868417"/>
      </dsp:txXfrm>
    </dsp:sp>
    <dsp:sp modelId="{DCC15621-D47E-4814-9E4B-8C103D42522D}">
      <dsp:nvSpPr>
        <dsp:cNvPr id="0" name=""/>
        <dsp:cNvSpPr/>
      </dsp:nvSpPr>
      <dsp:spPr>
        <a:xfrm>
          <a:off x="3124914" y="1284774"/>
          <a:ext cx="2757521" cy="840707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0" kern="1200" dirty="0" smtClean="0">
              <a:solidFill>
                <a:prstClr val="black"/>
              </a:solidFill>
            </a:rPr>
            <a:t>Ce qui est à l’œuvre dans l’école et/ou ce qui est relatif aux apprentissages</a:t>
          </a:r>
          <a:endParaRPr lang="fr-FR" sz="1700" b="0" kern="1200" dirty="0"/>
        </a:p>
      </dsp:txBody>
      <dsp:txXfrm>
        <a:off x="3124914" y="1284774"/>
        <a:ext cx="2757521" cy="840707"/>
      </dsp:txXfrm>
    </dsp:sp>
    <dsp:sp modelId="{C9262878-2657-4184-8B98-30C4F167A9FE}">
      <dsp:nvSpPr>
        <dsp:cNvPr id="0" name=""/>
        <dsp:cNvSpPr/>
      </dsp:nvSpPr>
      <dsp:spPr>
        <a:xfrm>
          <a:off x="3124914" y="2335659"/>
          <a:ext cx="2757521" cy="840707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0" kern="1200" dirty="0" smtClean="0">
              <a:solidFill>
                <a:prstClr val="black"/>
              </a:solidFill>
            </a:rPr>
            <a:t>La formation et les adaptations jusqu’à l’orientation après la structure</a:t>
          </a:r>
          <a:endParaRPr lang="fr-FR" sz="1700" b="0" kern="1200" dirty="0"/>
        </a:p>
      </dsp:txBody>
      <dsp:txXfrm>
        <a:off x="3124914" y="2335659"/>
        <a:ext cx="2757521" cy="840707"/>
      </dsp:txXfrm>
    </dsp:sp>
    <dsp:sp modelId="{C075F8FE-A14F-4F3A-B20C-36CB8EF5C026}">
      <dsp:nvSpPr>
        <dsp:cNvPr id="0" name=""/>
        <dsp:cNvSpPr/>
      </dsp:nvSpPr>
      <dsp:spPr>
        <a:xfrm>
          <a:off x="3124914" y="3386543"/>
          <a:ext cx="2757521" cy="840707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b="0" kern="1200" dirty="0" smtClean="0">
              <a:solidFill>
                <a:prstClr val="black"/>
              </a:solidFill>
            </a:rPr>
            <a:t>L’environnement</a:t>
          </a:r>
          <a:endParaRPr lang="fr-FR" sz="1700" b="0" kern="1200" dirty="0"/>
        </a:p>
      </dsp:txBody>
      <dsp:txXfrm>
        <a:off x="3124914" y="3386543"/>
        <a:ext cx="2757521" cy="840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43963-223D-4678-8DAE-90506525606B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26137-BE16-49E8-A093-617D8706E53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010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1417E-DF0A-4210-BDE5-CB17A7C0E6AD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D5635-BE43-42AC-8EC2-0902EFE79E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060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4609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2126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28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810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240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459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7983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41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645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13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671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0647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00521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7579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44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469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282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507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841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090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470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306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603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768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98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01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76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64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13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54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853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34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43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85F64-01B0-4320-B427-C7D8B8115B43}" type="datetimeFigureOut">
              <a:rPr lang="fr-FR" smtClean="0"/>
              <a:pPr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88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1" y="5273604"/>
            <a:ext cx="1719206" cy="1054044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-181069" y="1941493"/>
            <a:ext cx="9144000" cy="1947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fr-FR" sz="2800" dirty="0" smtClean="0">
                <a:solidFill>
                  <a:srgbClr val="C00000"/>
                </a:solidFill>
              </a:rPr>
              <a:t/>
            </a:r>
            <a:br>
              <a:rPr lang="fr-FR" sz="2800" dirty="0" smtClean="0">
                <a:solidFill>
                  <a:srgbClr val="C00000"/>
                </a:solidFill>
              </a:rPr>
            </a:br>
            <a:r>
              <a:rPr lang="fr-FR" sz="2000" b="1" dirty="0" smtClean="0">
                <a:solidFill>
                  <a:srgbClr val="C00000"/>
                </a:solidFill>
              </a:rPr>
              <a:t/>
            </a:r>
            <a:br>
              <a:rPr lang="fr-FR" sz="2000" b="1" dirty="0" smtClean="0">
                <a:solidFill>
                  <a:srgbClr val="C00000"/>
                </a:solidFill>
              </a:rPr>
            </a:br>
            <a:r>
              <a:rPr lang="fr-FR" sz="2000" b="1" dirty="0" smtClean="0">
                <a:solidFill>
                  <a:srgbClr val="C00000"/>
                </a:solidFill>
              </a:rPr>
              <a:t>RÉSULTATS DE L'ÉTUDE QUALITATIVE DU MODELE D’EDUCATION </a:t>
            </a:r>
            <a:br>
              <a:rPr lang="fr-FR" sz="2000" b="1" dirty="0" smtClean="0">
                <a:solidFill>
                  <a:srgbClr val="C00000"/>
                </a:solidFill>
              </a:rPr>
            </a:br>
            <a:r>
              <a:rPr lang="fr-FR" sz="2000" b="1" dirty="0" smtClean="0">
                <a:solidFill>
                  <a:srgbClr val="C00000"/>
                </a:solidFill>
              </a:rPr>
              <a:t>DES ENFANTS EN SITUATION DE HANDICAP AU MAROC</a:t>
            </a:r>
            <a:br>
              <a:rPr lang="fr-FR" sz="2000" b="1" dirty="0" smtClean="0">
                <a:solidFill>
                  <a:srgbClr val="C00000"/>
                </a:solidFill>
              </a:rPr>
            </a:br>
            <a:endParaRPr lang="fr-FR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84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10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8" name="Groupe 1"/>
          <p:cNvGrpSpPr>
            <a:grpSpLocks/>
          </p:cNvGrpSpPr>
          <p:nvPr/>
        </p:nvGrpSpPr>
        <p:grpSpPr bwMode="auto">
          <a:xfrm>
            <a:off x="254000" y="2335213"/>
            <a:ext cx="8847138" cy="2554287"/>
            <a:chOff x="254000" y="2335183"/>
            <a:chExt cx="8846500" cy="2554564"/>
          </a:xfrm>
        </p:grpSpPr>
        <p:sp>
          <p:nvSpPr>
            <p:cNvPr id="9" name="ZoneTexte 7"/>
            <p:cNvSpPr txBox="1">
              <a:spLocks noChangeArrowheads="1"/>
            </p:cNvSpPr>
            <p:nvPr/>
          </p:nvSpPr>
          <p:spPr bwMode="auto">
            <a:xfrm>
              <a:off x="254000" y="2873801"/>
              <a:ext cx="2222500" cy="1477328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>
                  <a:solidFill>
                    <a:prstClr val="white"/>
                  </a:solidFill>
                </a:rPr>
                <a:t>Une faible interaction entre les enfants en situation de handicap et les autres enfants </a:t>
              </a:r>
            </a:p>
          </p:txBody>
        </p:sp>
        <p:pic>
          <p:nvPicPr>
            <p:cNvPr id="12" name="Imag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6500" y="2335183"/>
              <a:ext cx="6624000" cy="2554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828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594408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11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7" name="Groupe 1"/>
          <p:cNvGrpSpPr>
            <a:grpSpLocks/>
          </p:cNvGrpSpPr>
          <p:nvPr/>
        </p:nvGrpSpPr>
        <p:grpSpPr bwMode="auto">
          <a:xfrm>
            <a:off x="254000" y="2370138"/>
            <a:ext cx="8793163" cy="2484437"/>
            <a:chOff x="254000" y="2369891"/>
            <a:chExt cx="8793500" cy="2485147"/>
          </a:xfrm>
        </p:grpSpPr>
        <p:sp>
          <p:nvSpPr>
            <p:cNvPr id="10" name="ZoneTexte 7"/>
            <p:cNvSpPr txBox="1">
              <a:spLocks noChangeArrowheads="1"/>
            </p:cNvSpPr>
            <p:nvPr/>
          </p:nvSpPr>
          <p:spPr bwMode="auto">
            <a:xfrm>
              <a:off x="254000" y="2873801"/>
              <a:ext cx="2222500" cy="1200329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>
                  <a:solidFill>
                    <a:prstClr val="white"/>
                  </a:solidFill>
                </a:rPr>
                <a:t>Apprentissages scolaires fondamentaux (lire, écrire, compter) </a:t>
              </a:r>
            </a:p>
          </p:txBody>
        </p:sp>
        <p:pic>
          <p:nvPicPr>
            <p:cNvPr id="11" name="Imag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3500" y="2369891"/>
              <a:ext cx="6444000" cy="2485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0904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12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8" name="Groupe 1"/>
          <p:cNvGrpSpPr>
            <a:grpSpLocks/>
          </p:cNvGrpSpPr>
          <p:nvPr/>
        </p:nvGrpSpPr>
        <p:grpSpPr bwMode="auto">
          <a:xfrm>
            <a:off x="266700" y="2649538"/>
            <a:ext cx="8683625" cy="1649412"/>
            <a:chOff x="266700" y="2649684"/>
            <a:chExt cx="8683400" cy="1648561"/>
          </a:xfrm>
        </p:grpSpPr>
        <p:sp>
          <p:nvSpPr>
            <p:cNvPr id="9" name="ZoneTexte 7"/>
            <p:cNvSpPr txBox="1">
              <a:spLocks noChangeArrowheads="1"/>
            </p:cNvSpPr>
            <p:nvPr/>
          </p:nvSpPr>
          <p:spPr bwMode="auto">
            <a:xfrm>
              <a:off x="266700" y="2735300"/>
              <a:ext cx="2222500" cy="1477328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 dirty="0">
                  <a:solidFill>
                    <a:prstClr val="white"/>
                  </a:solidFill>
                </a:rPr>
                <a:t>Apprentissages socio-éducatifs (autonomie, socialisation, citoyenneté, etc.) </a:t>
              </a:r>
            </a:p>
          </p:txBody>
        </p:sp>
        <p:pic>
          <p:nvPicPr>
            <p:cNvPr id="12" name="Imag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8100" y="2649684"/>
              <a:ext cx="6372000" cy="1648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9096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13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7" name="Groupe 1"/>
          <p:cNvGrpSpPr>
            <a:grpSpLocks/>
          </p:cNvGrpSpPr>
          <p:nvPr/>
        </p:nvGrpSpPr>
        <p:grpSpPr bwMode="auto">
          <a:xfrm>
            <a:off x="228600" y="2330450"/>
            <a:ext cx="8915400" cy="2266950"/>
            <a:chOff x="228600" y="2330541"/>
            <a:chExt cx="8915400" cy="2266754"/>
          </a:xfrm>
        </p:grpSpPr>
        <p:sp>
          <p:nvSpPr>
            <p:cNvPr id="10" name="ZoneTexte 7"/>
            <p:cNvSpPr txBox="1">
              <a:spLocks noChangeArrowheads="1"/>
            </p:cNvSpPr>
            <p:nvPr/>
          </p:nvSpPr>
          <p:spPr bwMode="auto">
            <a:xfrm>
              <a:off x="228600" y="3150798"/>
              <a:ext cx="2222500" cy="646331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>
                  <a:solidFill>
                    <a:prstClr val="white"/>
                  </a:solidFill>
                </a:rPr>
                <a:t>Entre sensibilisation et formation </a:t>
              </a:r>
            </a:p>
          </p:txBody>
        </p:sp>
        <p:pic>
          <p:nvPicPr>
            <p:cNvPr id="11" name="Imag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8000" y="2330541"/>
              <a:ext cx="6516000" cy="2266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8138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14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8" name="Groupe 1"/>
          <p:cNvGrpSpPr>
            <a:grpSpLocks/>
          </p:cNvGrpSpPr>
          <p:nvPr/>
        </p:nvGrpSpPr>
        <p:grpSpPr bwMode="auto">
          <a:xfrm>
            <a:off x="261938" y="1955800"/>
            <a:ext cx="8882062" cy="3036888"/>
            <a:chOff x="261500" y="1955422"/>
            <a:chExt cx="8882500" cy="3037081"/>
          </a:xfrm>
        </p:grpSpPr>
        <p:sp>
          <p:nvSpPr>
            <p:cNvPr id="9" name="ZoneTexte 7"/>
            <p:cNvSpPr txBox="1">
              <a:spLocks noChangeArrowheads="1"/>
            </p:cNvSpPr>
            <p:nvPr/>
          </p:nvSpPr>
          <p:spPr bwMode="auto">
            <a:xfrm>
              <a:off x="261500" y="3012297"/>
              <a:ext cx="2222500" cy="923330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>
                  <a:solidFill>
                    <a:prstClr val="white"/>
                  </a:solidFill>
                </a:rPr>
                <a:t>Type d’outils et méthodes d’accompagnement </a:t>
              </a:r>
            </a:p>
          </p:txBody>
        </p:sp>
        <p:pic>
          <p:nvPicPr>
            <p:cNvPr id="12" name="Imag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4000" y="1955422"/>
              <a:ext cx="6660000" cy="303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359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15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7" name="Groupe 1"/>
          <p:cNvGrpSpPr>
            <a:grpSpLocks/>
          </p:cNvGrpSpPr>
          <p:nvPr/>
        </p:nvGrpSpPr>
        <p:grpSpPr bwMode="auto">
          <a:xfrm>
            <a:off x="122238" y="2309813"/>
            <a:ext cx="9021762" cy="2328862"/>
            <a:chOff x="121800" y="2309276"/>
            <a:chExt cx="9022200" cy="2329371"/>
          </a:xfrm>
        </p:grpSpPr>
        <p:sp>
          <p:nvSpPr>
            <p:cNvPr id="10" name="ZoneTexte 7"/>
            <p:cNvSpPr txBox="1">
              <a:spLocks noChangeArrowheads="1"/>
            </p:cNvSpPr>
            <p:nvPr/>
          </p:nvSpPr>
          <p:spPr bwMode="auto">
            <a:xfrm>
              <a:off x="121800" y="2631297"/>
              <a:ext cx="2222500" cy="1477328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 dirty="0">
                  <a:solidFill>
                    <a:prstClr val="white"/>
                  </a:solidFill>
                </a:rPr>
                <a:t>Adaptation des contrôles continus, des examens et obtention de diplôme </a:t>
              </a:r>
            </a:p>
          </p:txBody>
        </p:sp>
        <p:pic>
          <p:nvPicPr>
            <p:cNvPr id="11" name="Imag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000" y="2309276"/>
              <a:ext cx="6696000" cy="2329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7598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MA" sz="1050" b="1" dirty="0" smtClean="0">
                <a:solidFill>
                  <a:prstClr val="black"/>
                </a:solidFill>
              </a:rPr>
              <a:t>16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8" name="Groupe 1"/>
          <p:cNvGrpSpPr>
            <a:grpSpLocks/>
          </p:cNvGrpSpPr>
          <p:nvPr/>
        </p:nvGrpSpPr>
        <p:grpSpPr bwMode="auto">
          <a:xfrm>
            <a:off x="122238" y="2201863"/>
            <a:ext cx="8953500" cy="2343150"/>
            <a:chOff x="121800" y="2202612"/>
            <a:chExt cx="8954500" cy="2341900"/>
          </a:xfrm>
        </p:grpSpPr>
        <p:sp>
          <p:nvSpPr>
            <p:cNvPr id="9" name="ZoneTexte 7"/>
            <p:cNvSpPr txBox="1">
              <a:spLocks noChangeArrowheads="1"/>
            </p:cNvSpPr>
            <p:nvPr/>
          </p:nvSpPr>
          <p:spPr bwMode="auto">
            <a:xfrm>
              <a:off x="121800" y="3050397"/>
              <a:ext cx="2222500" cy="646331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>
                  <a:solidFill>
                    <a:prstClr val="white"/>
                  </a:solidFill>
                </a:rPr>
                <a:t>Orientation après la structure</a:t>
              </a:r>
            </a:p>
          </p:txBody>
        </p:sp>
        <p:pic>
          <p:nvPicPr>
            <p:cNvPr id="12" name="Imag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4300" y="2202612"/>
              <a:ext cx="6732000" cy="234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5873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17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7" name="Groupe 1"/>
          <p:cNvGrpSpPr>
            <a:grpSpLocks/>
          </p:cNvGrpSpPr>
          <p:nvPr/>
        </p:nvGrpSpPr>
        <p:grpSpPr bwMode="auto">
          <a:xfrm>
            <a:off x="122238" y="1851025"/>
            <a:ext cx="8886825" cy="3044825"/>
            <a:chOff x="121800" y="1851047"/>
            <a:chExt cx="8886700" cy="3045029"/>
          </a:xfrm>
        </p:grpSpPr>
        <p:sp>
          <p:nvSpPr>
            <p:cNvPr id="10" name="ZoneTexte 7"/>
            <p:cNvSpPr txBox="1">
              <a:spLocks noChangeArrowheads="1"/>
            </p:cNvSpPr>
            <p:nvPr/>
          </p:nvSpPr>
          <p:spPr bwMode="auto">
            <a:xfrm>
              <a:off x="121800" y="2357898"/>
              <a:ext cx="2222500" cy="2031325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>
                  <a:solidFill>
                    <a:prstClr val="white"/>
                  </a:solidFill>
                </a:rPr>
                <a:t>Prise en compte du contexte familial (ressources financières, distance du domicile, vécu, demandes, etc.) </a:t>
              </a:r>
            </a:p>
          </p:txBody>
        </p:sp>
        <p:pic>
          <p:nvPicPr>
            <p:cNvPr id="11" name="Imag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0500" y="1851047"/>
              <a:ext cx="6588000" cy="3045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8208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18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8" name="Groupe 1"/>
          <p:cNvGrpSpPr>
            <a:grpSpLocks/>
          </p:cNvGrpSpPr>
          <p:nvPr/>
        </p:nvGrpSpPr>
        <p:grpSpPr bwMode="auto">
          <a:xfrm>
            <a:off x="122238" y="1311275"/>
            <a:ext cx="8810625" cy="4124325"/>
            <a:chOff x="121800" y="1311628"/>
            <a:chExt cx="8810500" cy="4123863"/>
          </a:xfrm>
        </p:grpSpPr>
        <p:sp>
          <p:nvSpPr>
            <p:cNvPr id="9" name="ZoneTexte 7"/>
            <p:cNvSpPr txBox="1">
              <a:spLocks noChangeArrowheads="1"/>
            </p:cNvSpPr>
            <p:nvPr/>
          </p:nvSpPr>
          <p:spPr bwMode="auto">
            <a:xfrm>
              <a:off x="121800" y="2911894"/>
              <a:ext cx="2222500" cy="923330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>
                  <a:solidFill>
                    <a:prstClr val="white"/>
                  </a:solidFill>
                </a:rPr>
                <a:t>Sources de financement et pérennisation </a:t>
              </a:r>
            </a:p>
          </p:txBody>
        </p:sp>
        <p:pic>
          <p:nvPicPr>
            <p:cNvPr id="12" name="Imag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4300" y="1311628"/>
              <a:ext cx="6588000" cy="4123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253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19</a:t>
            </a:r>
            <a:endParaRPr lang="fr-FR" sz="1050" b="1" dirty="0">
              <a:solidFill>
                <a:prstClr val="black"/>
              </a:solidFill>
            </a:endParaRPr>
          </a:p>
        </p:txBody>
      </p:sp>
      <p:grpSp>
        <p:nvGrpSpPr>
          <p:cNvPr id="7" name="Groupe 1"/>
          <p:cNvGrpSpPr>
            <a:grpSpLocks/>
          </p:cNvGrpSpPr>
          <p:nvPr/>
        </p:nvGrpSpPr>
        <p:grpSpPr bwMode="auto">
          <a:xfrm>
            <a:off x="260350" y="938213"/>
            <a:ext cx="8774113" cy="5230812"/>
            <a:chOff x="260033" y="937959"/>
            <a:chExt cx="8774500" cy="5231589"/>
          </a:xfrm>
        </p:grpSpPr>
        <p:sp>
          <p:nvSpPr>
            <p:cNvPr id="10" name="ZoneTexte 7"/>
            <p:cNvSpPr txBox="1">
              <a:spLocks noChangeArrowheads="1"/>
            </p:cNvSpPr>
            <p:nvPr/>
          </p:nvSpPr>
          <p:spPr bwMode="auto">
            <a:xfrm>
              <a:off x="260033" y="2538090"/>
              <a:ext cx="2222500" cy="2031325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>
                  <a:solidFill>
                    <a:prstClr val="white"/>
                  </a:solidFill>
                </a:rPr>
                <a:t>Répartition des rôles entre les acteurs (dont les interventions de la coopération internationale et de la société civile) </a:t>
              </a:r>
            </a:p>
          </p:txBody>
        </p:sp>
        <p:pic>
          <p:nvPicPr>
            <p:cNvPr id="11" name="Imag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2533" y="937959"/>
              <a:ext cx="6552000" cy="5231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44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/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924541" y="1552923"/>
            <a:ext cx="7766782" cy="424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fr-FR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Objectifs de l’étude qualitative</a:t>
            </a:r>
          </a:p>
          <a:p>
            <a:pPr algn="just">
              <a:lnSpc>
                <a:spcPct val="107000"/>
              </a:lnSpc>
            </a:pPr>
            <a:endParaRPr lang="fr-FR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</a:pPr>
            <a:endParaRPr lang="fr-FR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fr-FR" dirty="0" smtClean="0"/>
              <a:t>Alimenter l’évaluation </a:t>
            </a:r>
            <a:r>
              <a:rPr lang="fr-FR" dirty="0"/>
              <a:t>menée </a:t>
            </a:r>
            <a:r>
              <a:rPr lang="fr-FR" dirty="0" smtClean="0"/>
              <a:t>par </a:t>
            </a:r>
            <a:r>
              <a:rPr lang="fr-FR" dirty="0"/>
              <a:t>l’INE des données de terrain </a:t>
            </a:r>
            <a:r>
              <a:rPr lang="fr-FR" dirty="0" smtClean="0"/>
              <a:t>des expériences d’éducation des enfants en situation de handicap et </a:t>
            </a:r>
            <a:r>
              <a:rPr lang="fr-FR" dirty="0"/>
              <a:t>leur impact sur l’évolution de la politique publique au </a:t>
            </a:r>
            <a:r>
              <a:rPr lang="fr-FR" dirty="0" smtClean="0"/>
              <a:t>Maroc, </a:t>
            </a:r>
            <a:r>
              <a:rPr lang="fr-MA" dirty="0" smtClean="0"/>
              <a:t> à travers :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fr-MA" dirty="0" smtClean="0"/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MA" dirty="0" smtClean="0"/>
              <a:t>La </a:t>
            </a:r>
            <a:r>
              <a:rPr lang="fr-MA" dirty="0"/>
              <a:t>production d’une cartographie détaillée des pratiques, programmes et stratégies au niveau décentralisé incluant : </a:t>
            </a:r>
            <a:endParaRPr lang="fr-FR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MA" dirty="0" smtClean="0"/>
              <a:t>Une </a:t>
            </a:r>
            <a:r>
              <a:rPr lang="fr-MA" dirty="0"/>
              <a:t>analyse comparative </a:t>
            </a:r>
            <a:r>
              <a:rPr lang="fr-MA" dirty="0" smtClean="0"/>
              <a:t>des </a:t>
            </a:r>
            <a:r>
              <a:rPr lang="fr-MA" dirty="0"/>
              <a:t>sources de financements  </a:t>
            </a:r>
            <a:r>
              <a:rPr lang="fr-MA" dirty="0" smtClean="0"/>
              <a:t>&amp; des </a:t>
            </a:r>
            <a:r>
              <a:rPr lang="fr-MA" dirty="0"/>
              <a:t>initiatives et stratégies </a:t>
            </a:r>
            <a:r>
              <a:rPr lang="fr-MA" dirty="0" smtClean="0"/>
              <a:t>régionales.</a:t>
            </a:r>
            <a:endParaRPr lang="fr-FR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MA" dirty="0"/>
              <a:t>L’identification </a:t>
            </a:r>
            <a:r>
              <a:rPr lang="fr-MA" dirty="0" smtClean="0"/>
              <a:t>des </a:t>
            </a:r>
            <a:r>
              <a:rPr lang="fr-MA" dirty="0"/>
              <a:t>tendances existantes au Maroc, leur analyse en matière d’obstacles et facilitateurs </a:t>
            </a:r>
            <a:endParaRPr lang="fr-MA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MA" dirty="0" smtClean="0"/>
              <a:t>L’appréciation </a:t>
            </a:r>
            <a:r>
              <a:rPr lang="fr-MA" dirty="0"/>
              <a:t>de l’évolution au regard du modèle </a:t>
            </a:r>
            <a:r>
              <a:rPr lang="fr-MA" dirty="0" smtClean="0"/>
              <a:t>inclusif</a:t>
            </a:r>
            <a:r>
              <a:rPr lang="fr-MA" dirty="0"/>
              <a:t>.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79875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20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8764" y="1182950"/>
            <a:ext cx="8459061" cy="4499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x-none" sz="1600" b="1" dirty="0" smtClean="0">
                <a:solidFill>
                  <a:srgbClr val="C00000"/>
                </a:solidFill>
                <a:ea typeface="DejaVu Sans"/>
                <a:cs typeface="Calibri" panose="020F0502020204030204" pitchFamily="34" charset="0"/>
              </a:rPr>
              <a:t>QUEL </a:t>
            </a:r>
            <a:r>
              <a:rPr lang="x-none" sz="1600" b="1" dirty="0">
                <a:solidFill>
                  <a:srgbClr val="C00000"/>
                </a:solidFill>
                <a:ea typeface="DejaVu Sans"/>
                <a:cs typeface="Calibri" panose="020F0502020204030204" pitchFamily="34" charset="0"/>
              </a:rPr>
              <a:t>MODELE D’ÉDUCATION DES ENFANTS EN SITUATION DE HANDICAP AU MAROC </a:t>
            </a:r>
            <a:r>
              <a:rPr lang="x-none" sz="1600" b="1" dirty="0" smtClean="0">
                <a:solidFill>
                  <a:srgbClr val="C00000"/>
                </a:solidFill>
                <a:ea typeface="DejaVu Sans"/>
                <a:cs typeface="Calibri" panose="020F0502020204030204" pitchFamily="34" charset="0"/>
              </a:rPr>
              <a:t>?</a:t>
            </a:r>
            <a:endParaRPr lang="fr-MA" sz="1600" b="1" dirty="0" smtClean="0">
              <a:solidFill>
                <a:srgbClr val="C00000"/>
              </a:solidFill>
              <a:ea typeface="DejaVu Sans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</a:pPr>
            <a:endParaRPr lang="fr-MA" sz="1600" b="1" dirty="0">
              <a:solidFill>
                <a:srgbClr val="231F2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x-none" sz="1600" dirty="0" smtClean="0">
                <a:solidFill>
                  <a:prstClr val="black"/>
                </a:solidFill>
              </a:rPr>
              <a:t>L’investigation de terrain conduit à situer les </a:t>
            </a:r>
            <a:r>
              <a:rPr lang="x-none" sz="1600" dirty="0">
                <a:solidFill>
                  <a:prstClr val="black"/>
                </a:solidFill>
              </a:rPr>
              <a:t>expériences </a:t>
            </a:r>
            <a:r>
              <a:rPr lang="fr-MA" sz="1600" dirty="0" smtClean="0">
                <a:solidFill>
                  <a:prstClr val="black"/>
                </a:solidFill>
              </a:rPr>
              <a:t>de terrains </a:t>
            </a:r>
            <a:r>
              <a:rPr lang="x-none" sz="1600" dirty="0" smtClean="0">
                <a:solidFill>
                  <a:prstClr val="black"/>
                </a:solidFill>
              </a:rPr>
              <a:t>selon </a:t>
            </a:r>
            <a:r>
              <a:rPr lang="x-none" sz="1600" dirty="0">
                <a:solidFill>
                  <a:prstClr val="black"/>
                </a:solidFill>
              </a:rPr>
              <a:t>un double axe déclinant le type d’apprentissage proposé aux enfants et le degré de mixité du public accueilli par les </a:t>
            </a:r>
            <a:r>
              <a:rPr lang="x-none" sz="1600" dirty="0" smtClean="0">
                <a:solidFill>
                  <a:prstClr val="black"/>
                </a:solidFill>
              </a:rPr>
              <a:t>structures</a:t>
            </a:r>
            <a:r>
              <a:rPr lang="fr-MA" sz="1600" dirty="0" smtClean="0">
                <a:solidFill>
                  <a:prstClr val="black"/>
                </a:solidFill>
              </a:rPr>
              <a:t>:</a:t>
            </a:r>
          </a:p>
          <a:p>
            <a:endParaRPr lang="fr-MA" sz="1600" dirty="0" smtClean="0">
              <a:solidFill>
                <a:prstClr val="black"/>
              </a:solidFill>
            </a:endParaRPr>
          </a:p>
          <a:p>
            <a:r>
              <a:rPr lang="x-none" sz="1600" dirty="0" smtClean="0">
                <a:solidFill>
                  <a:prstClr val="black"/>
                </a:solidFill>
              </a:rPr>
              <a:t>Le </a:t>
            </a:r>
            <a:r>
              <a:rPr lang="x-none" sz="1600" dirty="0">
                <a:solidFill>
                  <a:prstClr val="black"/>
                </a:solidFill>
              </a:rPr>
              <a:t>repérage des expériences significatives sur chacun de ces deux axes conduit à dégager trois tendances éducatives :</a:t>
            </a:r>
            <a:endParaRPr lang="fr-FR" sz="1600" dirty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fr-MA" sz="1600" b="1" i="1" dirty="0" smtClean="0">
                <a:solidFill>
                  <a:prstClr val="black"/>
                </a:solidFill>
              </a:rPr>
              <a:t>Une </a:t>
            </a:r>
            <a:r>
              <a:rPr lang="fr-MA" sz="1600" b="1" i="1" dirty="0">
                <a:solidFill>
                  <a:prstClr val="black"/>
                </a:solidFill>
              </a:rPr>
              <a:t>éducation spécialisée ségrégative centrée sur des apprentissages à géométrie variable </a:t>
            </a:r>
            <a:r>
              <a:rPr lang="fr-FR" sz="1600" dirty="0" smtClean="0">
                <a:solidFill>
                  <a:prstClr val="black"/>
                </a:solidFill>
              </a:rPr>
              <a:t>: </a:t>
            </a:r>
            <a:r>
              <a:rPr lang="fr-FR" sz="1600" i="1" dirty="0" smtClean="0">
                <a:solidFill>
                  <a:prstClr val="black"/>
                </a:solidFill>
              </a:rPr>
              <a:t>des </a:t>
            </a:r>
            <a:r>
              <a:rPr lang="fr-FR" sz="1600" i="1" dirty="0">
                <a:solidFill>
                  <a:prstClr val="black"/>
                </a:solidFill>
              </a:rPr>
              <a:t>apprentissages socio-éducatifs non </a:t>
            </a:r>
            <a:r>
              <a:rPr lang="fr-FR" sz="1600" i="1" dirty="0" smtClean="0">
                <a:solidFill>
                  <a:prstClr val="black"/>
                </a:solidFill>
              </a:rPr>
              <a:t>curriculaires  et des </a:t>
            </a:r>
            <a:r>
              <a:rPr lang="fr-FR" sz="1600" i="1" dirty="0">
                <a:solidFill>
                  <a:prstClr val="black"/>
                </a:solidFill>
              </a:rPr>
              <a:t>apprentissages scolaires </a:t>
            </a:r>
            <a:r>
              <a:rPr lang="fr-FR" sz="1600" i="1" dirty="0" smtClean="0">
                <a:solidFill>
                  <a:prstClr val="black"/>
                </a:solidFill>
              </a:rPr>
              <a:t>curriculaires</a:t>
            </a:r>
          </a:p>
          <a:p>
            <a:pPr marL="342900" indent="-342900">
              <a:buFontTx/>
              <a:buAutoNum type="arabicPeriod"/>
            </a:pPr>
            <a:r>
              <a:rPr lang="fr-MA" sz="1600" b="1" i="1" dirty="0" smtClean="0">
                <a:solidFill>
                  <a:prstClr val="black"/>
                </a:solidFill>
              </a:rPr>
              <a:t>Une </a:t>
            </a:r>
            <a:r>
              <a:rPr lang="fr-MA" sz="1600" b="1" i="1" dirty="0">
                <a:solidFill>
                  <a:prstClr val="black"/>
                </a:solidFill>
              </a:rPr>
              <a:t>intégration avec une socialisation et des apprentissages scolaires </a:t>
            </a:r>
            <a:r>
              <a:rPr lang="fr-MA" sz="1600" b="1" i="1" dirty="0" smtClean="0">
                <a:solidFill>
                  <a:prstClr val="black"/>
                </a:solidFill>
              </a:rPr>
              <a:t>conditionnés</a:t>
            </a:r>
            <a:endParaRPr lang="fr-FR" sz="1600" dirty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fr-MA" sz="1600" b="1" i="1" dirty="0" smtClean="0">
                <a:solidFill>
                  <a:prstClr val="black"/>
                </a:solidFill>
              </a:rPr>
              <a:t>Une </a:t>
            </a:r>
            <a:r>
              <a:rPr lang="fr-MA" sz="1600" b="1" i="1" dirty="0">
                <a:solidFill>
                  <a:prstClr val="black"/>
                </a:solidFill>
              </a:rPr>
              <a:t>éducation inclusive socialisante et axée sur les apprentissages scolaires</a:t>
            </a:r>
            <a:endParaRPr lang="fr-FR" sz="1600" dirty="0">
              <a:solidFill>
                <a:prstClr val="black"/>
              </a:solidFill>
            </a:endParaRPr>
          </a:p>
          <a:p>
            <a:pPr algn="just">
              <a:lnSpc>
                <a:spcPct val="115000"/>
              </a:lnSpc>
            </a:pPr>
            <a:endParaRPr lang="fr-MA" sz="1600" dirty="0" smtClean="0">
              <a:solidFill>
                <a:prstClr val="black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fr-MA" sz="1600" dirty="0" smtClean="0">
                <a:solidFill>
                  <a:prstClr val="black"/>
                </a:solidFill>
              </a:rPr>
              <a:t>L</a:t>
            </a:r>
            <a:r>
              <a:rPr lang="x-none" sz="1600" dirty="0" smtClean="0">
                <a:solidFill>
                  <a:prstClr val="black"/>
                </a:solidFill>
              </a:rPr>
              <a:t>es </a:t>
            </a:r>
            <a:r>
              <a:rPr lang="fr-MA" sz="1600" dirty="0">
                <a:solidFill>
                  <a:prstClr val="black"/>
                </a:solidFill>
              </a:rPr>
              <a:t>quatre</a:t>
            </a:r>
            <a:r>
              <a:rPr lang="x-none" sz="1600" dirty="0">
                <a:solidFill>
                  <a:prstClr val="black"/>
                </a:solidFill>
              </a:rPr>
              <a:t> régions investiguées conjuguent ces trois tendances dans des proportionnalités variables. Alors que la </a:t>
            </a:r>
            <a:r>
              <a:rPr lang="x-none" sz="1600" b="1" dirty="0">
                <a:solidFill>
                  <a:prstClr val="black"/>
                </a:solidFill>
              </a:rPr>
              <a:t>région de Souss Massa </a:t>
            </a:r>
            <a:r>
              <a:rPr lang="x-none" sz="1600" dirty="0">
                <a:solidFill>
                  <a:prstClr val="black"/>
                </a:solidFill>
              </a:rPr>
              <a:t>s’approche davantage de </a:t>
            </a:r>
            <a:r>
              <a:rPr lang="x-none" sz="1600" b="1" dirty="0">
                <a:solidFill>
                  <a:prstClr val="black"/>
                </a:solidFill>
              </a:rPr>
              <a:t>la tendance inclusive</a:t>
            </a:r>
            <a:r>
              <a:rPr lang="x-none" sz="1600" dirty="0">
                <a:solidFill>
                  <a:prstClr val="black"/>
                </a:solidFill>
              </a:rPr>
              <a:t>, la région de </a:t>
            </a:r>
            <a:r>
              <a:rPr lang="x-none" sz="1600" b="1" dirty="0">
                <a:solidFill>
                  <a:prstClr val="black"/>
                </a:solidFill>
              </a:rPr>
              <a:t>Tanger-Tétouan-Al Hoceima </a:t>
            </a:r>
            <a:r>
              <a:rPr lang="x-none" sz="1600" dirty="0">
                <a:solidFill>
                  <a:prstClr val="black"/>
                </a:solidFill>
              </a:rPr>
              <a:t>s’inscrit davantage dans </a:t>
            </a:r>
            <a:r>
              <a:rPr lang="x-none" sz="1600" b="1" dirty="0">
                <a:solidFill>
                  <a:prstClr val="black"/>
                </a:solidFill>
              </a:rPr>
              <a:t>une tendance spécialisée</a:t>
            </a:r>
            <a:r>
              <a:rPr lang="x-none" sz="1600" dirty="0" smtClean="0">
                <a:solidFill>
                  <a:prstClr val="black"/>
                </a:solidFill>
              </a:rPr>
              <a:t>.</a:t>
            </a:r>
            <a:endParaRPr lang="fr-FR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02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21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3716" y="1014514"/>
            <a:ext cx="8817235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fr-FR" sz="2400" b="1" dirty="0">
                <a:solidFill>
                  <a:srgbClr val="C00000"/>
                </a:solidFill>
                <a:ea typeface="DejaVu Sans"/>
                <a:cs typeface="Calibri" panose="020F0502020204030204" pitchFamily="34" charset="0"/>
              </a:rPr>
              <a:t>APPRECIATION DE L’EVOLUTION DU MODELE MAROCAIN AU REGARD DE LA POLITIQUE INCLUSIVE</a:t>
            </a:r>
            <a:endParaRPr lang="fr-MA" sz="2400" b="1" dirty="0">
              <a:solidFill>
                <a:srgbClr val="C00000"/>
              </a:solidFill>
              <a:ea typeface="DejaVu Sans"/>
              <a:cs typeface="Calibri" panose="020F0502020204030204" pitchFamily="34" charset="0"/>
            </a:endParaRPr>
          </a:p>
          <a:p>
            <a:endParaRPr lang="fr-MA" sz="1600" dirty="0" smtClean="0">
              <a:solidFill>
                <a:prstClr val="black"/>
              </a:solidFill>
            </a:endParaRPr>
          </a:p>
          <a:p>
            <a:endParaRPr lang="fr-MA" sz="16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1600" dirty="0" smtClean="0">
                <a:solidFill>
                  <a:prstClr val="black"/>
                </a:solidFill>
              </a:rPr>
              <a:t>Forte </a:t>
            </a:r>
            <a:r>
              <a:rPr lang="x-none" sz="1600" dirty="0" smtClean="0">
                <a:solidFill>
                  <a:prstClr val="black"/>
                </a:solidFill>
              </a:rPr>
              <a:t>disparité dans les stratégies régionales. </a:t>
            </a:r>
            <a:endParaRPr lang="fr-MA" sz="16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1600" dirty="0" smtClean="0">
                <a:solidFill>
                  <a:prstClr val="black"/>
                </a:solidFill>
              </a:rPr>
              <a:t>Disparité</a:t>
            </a:r>
            <a:r>
              <a:rPr lang="x-none" sz="1600" dirty="0" smtClean="0">
                <a:solidFill>
                  <a:prstClr val="black"/>
                </a:solidFill>
              </a:rPr>
              <a:t> entre les zones urbaines et les zones rurales</a:t>
            </a:r>
            <a:endParaRPr lang="fr-MA" sz="16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1600" dirty="0" smtClean="0">
                <a:solidFill>
                  <a:prstClr val="black"/>
                </a:solidFill>
              </a:rPr>
              <a:t>T</a:t>
            </a:r>
            <a:r>
              <a:rPr lang="x-none" sz="1600" dirty="0" smtClean="0">
                <a:solidFill>
                  <a:prstClr val="black"/>
                </a:solidFill>
              </a:rPr>
              <a:t>ransition en cours entre un modèle d’éducation spécialisée, peu instituée, vers un modèle inclusif, qui tend à se structurer. </a:t>
            </a:r>
            <a:endParaRPr lang="fr-FR" sz="16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1600" dirty="0" smtClean="0">
                <a:solidFill>
                  <a:prstClr val="black"/>
                </a:solidFill>
              </a:rPr>
              <a:t>Si certains d’entre eux regrettent la lenteur du changement pour autant une dynamique, procédant d’un changement culturel et structurel, apparait à l’œuvre. </a:t>
            </a:r>
            <a:endParaRPr lang="fr-MA" sz="16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1600" dirty="0" smtClean="0">
                <a:solidFill>
                  <a:prstClr val="black"/>
                </a:solidFill>
              </a:rPr>
              <a:t>L’augmentation du nombre d’enfants en situation de handicap inscrits en école ordinaire traduit quantitativement cette transition. </a:t>
            </a:r>
            <a:endParaRPr lang="fr-MA" sz="16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1600" dirty="0" smtClean="0">
                <a:solidFill>
                  <a:prstClr val="black"/>
                </a:solidFill>
              </a:rPr>
              <a:t>D</a:t>
            </a:r>
            <a:r>
              <a:rPr lang="x-none" sz="1600" dirty="0" smtClean="0">
                <a:solidFill>
                  <a:prstClr val="black"/>
                </a:solidFill>
              </a:rPr>
              <a:t>es évolutions sont notables</a:t>
            </a:r>
            <a:r>
              <a:rPr lang="fr-MA" sz="1600" dirty="0" smtClean="0">
                <a:solidFill>
                  <a:prstClr val="black"/>
                </a:solidFill>
              </a:rPr>
              <a:t> au Maroc, p</a:t>
            </a:r>
            <a:r>
              <a:rPr lang="x-none" sz="1600" dirty="0" smtClean="0">
                <a:solidFill>
                  <a:prstClr val="black"/>
                </a:solidFill>
              </a:rPr>
              <a:t>our autant, il n’en demeure pas moins que les multiples initiatives entreprises ne témoignent pas forcément d’une souplesse dans les pratiques mais plutôt </a:t>
            </a:r>
            <a:r>
              <a:rPr lang="x-none" sz="1600" dirty="0">
                <a:solidFill>
                  <a:prstClr val="black"/>
                </a:solidFill>
              </a:rPr>
              <a:t>d’</a:t>
            </a:r>
            <a:r>
              <a:rPr lang="x-none" sz="2800" b="1" dirty="0" smtClean="0">
                <a:solidFill>
                  <a:prstClr val="black"/>
                </a:solidFill>
              </a:rPr>
              <a:t>un modèle « en construction »</a:t>
            </a:r>
            <a:r>
              <a:rPr lang="fr-MA" sz="1600" dirty="0" smtClean="0">
                <a:solidFill>
                  <a:prstClr val="black"/>
                </a:solidFill>
              </a:rPr>
              <a:t>.</a:t>
            </a:r>
            <a:endParaRPr lang="fr-FR" sz="1600" dirty="0" smtClean="0">
              <a:solidFill>
                <a:prstClr val="black"/>
              </a:solidFill>
            </a:endParaRPr>
          </a:p>
          <a:p>
            <a:pPr algn="ctr"/>
            <a:endParaRPr lang="fr-MA" sz="2400" b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0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22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4904" y="2597745"/>
            <a:ext cx="7918704" cy="545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fr-FR" sz="2800" b="1" i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Merci pour votre attention </a:t>
            </a:r>
            <a:endParaRPr lang="fr-FR" sz="2800" b="1" i="1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89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8672484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3</a:t>
            </a:r>
            <a:endParaRPr lang="fr-FR" sz="1050" b="1" dirty="0">
              <a:solidFill>
                <a:prstClr val="black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671" y="1342129"/>
            <a:ext cx="6945568" cy="5050326"/>
          </a:xfrm>
          <a:prstGeom prst="rect">
            <a:avLst/>
          </a:prstGeom>
        </p:spPr>
      </p:pic>
      <p:sp>
        <p:nvSpPr>
          <p:cNvPr id="5" name="Accolade ouvrante 4"/>
          <p:cNvSpPr/>
          <p:nvPr/>
        </p:nvSpPr>
        <p:spPr>
          <a:xfrm>
            <a:off x="1310537" y="1534208"/>
            <a:ext cx="869134" cy="4858247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Étoile à 32 branches 8"/>
          <p:cNvSpPr/>
          <p:nvPr/>
        </p:nvSpPr>
        <p:spPr>
          <a:xfrm>
            <a:off x="1711" y="3232017"/>
            <a:ext cx="1162262" cy="1249448"/>
          </a:xfrm>
          <a:prstGeom prst="star32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MA" dirty="0" smtClean="0"/>
              <a:t>31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465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8672484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4</a:t>
            </a:r>
            <a:endParaRPr lang="fr-FR" sz="1050" b="1" dirty="0">
              <a:solidFill>
                <a:prstClr val="black"/>
              </a:solidFill>
            </a:endParaRPr>
          </a:p>
        </p:txBody>
      </p:sp>
      <p:pic>
        <p:nvPicPr>
          <p:cNvPr id="6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4275"/>
            <a:ext cx="9144000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05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5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5216" y="1180425"/>
            <a:ext cx="7918704" cy="318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endParaRPr lang="fr-FR" sz="1400" b="1" i="1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Text Box 1641"/>
          <p:cNvSpPr txBox="1">
            <a:spLocks noChangeArrowheads="1"/>
          </p:cNvSpPr>
          <p:nvPr/>
        </p:nvSpPr>
        <p:spPr bwMode="auto">
          <a:xfrm>
            <a:off x="2419869" y="1539635"/>
            <a:ext cx="4101220" cy="73455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CARTOGRAPHIE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 ANALYSE DES EXPÉRIENCES SIGNIFICATIVES</a:t>
            </a: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AutoShape 1644"/>
          <p:cNvCxnSpPr>
            <a:cxnSpLocks noChangeShapeType="1"/>
          </p:cNvCxnSpPr>
          <p:nvPr/>
        </p:nvCxnSpPr>
        <p:spPr bwMode="auto">
          <a:xfrm rot="16200000">
            <a:off x="2774320" y="2539600"/>
            <a:ext cx="857250" cy="723900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headEnd/>
            <a:tailEnd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AutoShape 1645"/>
          <p:cNvCxnSpPr>
            <a:cxnSpLocks noChangeShapeType="1"/>
          </p:cNvCxnSpPr>
          <p:nvPr/>
        </p:nvCxnSpPr>
        <p:spPr bwMode="auto">
          <a:xfrm rot="16200000" flipH="1">
            <a:off x="5439126" y="2544388"/>
            <a:ext cx="857250" cy="828675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headEnd/>
            <a:tailEnd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 Box 1646"/>
          <p:cNvSpPr txBox="1">
            <a:spLocks noChangeArrowheads="1"/>
          </p:cNvSpPr>
          <p:nvPr/>
        </p:nvSpPr>
        <p:spPr bwMode="auto">
          <a:xfrm>
            <a:off x="1661452" y="3289733"/>
            <a:ext cx="2325151" cy="895436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4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ÉTUDE DOCUMENTAIRE </a:t>
            </a:r>
            <a:endParaRPr lang="fr-FR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655"/>
          <p:cNvSpPr txBox="1">
            <a:spLocks noChangeArrowheads="1"/>
          </p:cNvSpPr>
          <p:nvPr/>
        </p:nvSpPr>
        <p:spPr bwMode="auto">
          <a:xfrm>
            <a:off x="5236158" y="3350388"/>
            <a:ext cx="1992271" cy="806003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ENTRETIEN SEMI-DIRIGÉS  </a:t>
            </a:r>
            <a:endParaRPr lang="fr-FR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1669"/>
          <p:cNvSpPr txBox="1">
            <a:spLocks noChangeArrowheads="1"/>
          </p:cNvSpPr>
          <p:nvPr/>
        </p:nvSpPr>
        <p:spPr bwMode="auto">
          <a:xfrm>
            <a:off x="1656667" y="4909959"/>
            <a:ext cx="2325152" cy="1768518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fr-FR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PLUS DE 40 DOCUMENTS  RÉDIGÉS EN ARABE OU EN FRANÇAIS RELATIFS À DES EXPÉRIENCES EN MATIÈRE  D’ÉDUCATION EN FAVEUR  DES ENFANTS EN SITUATION DE HANDICAP AU MAROC 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1670"/>
          <p:cNvSpPr txBox="1">
            <a:spLocks noChangeArrowheads="1"/>
          </p:cNvSpPr>
          <p:nvPr/>
        </p:nvSpPr>
        <p:spPr bwMode="auto">
          <a:xfrm>
            <a:off x="5335747" y="4909959"/>
            <a:ext cx="1892682" cy="1443473"/>
          </a:xfrm>
          <a:prstGeom prst="rect">
            <a:avLst/>
          </a:prstGeom>
          <a:ln>
            <a:solidFill>
              <a:srgbClr val="C00000"/>
            </a:solidFill>
            <a:headEnd/>
            <a:tailEnd/>
          </a:ln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>
            <a:defPPr>
              <a:defRPr lang="fr-FR"/>
            </a:defPPr>
            <a:lvl1pPr algn="ctr">
              <a:lnSpc>
                <a:spcPct val="107000"/>
              </a:lnSpc>
              <a:spcAft>
                <a:spcPts val="0"/>
              </a:spcAft>
              <a:defRPr sz="14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4 À 10 EXPÉRIENCES  CIBLÉES PAR RÉGION ET 1 À 6 ENTRETIENS  INDIVIDUELS OU COLLECTIFS </a:t>
            </a:r>
          </a:p>
          <a:p>
            <a:r>
              <a:rPr lang="fr-FR" dirty="0" smtClean="0"/>
              <a:t> </a:t>
            </a:r>
            <a:endParaRPr lang="fr-FR" dirty="0"/>
          </a:p>
        </p:txBody>
      </p:sp>
      <p:cxnSp>
        <p:nvCxnSpPr>
          <p:cNvPr id="14" name="Connecteur droit 13"/>
          <p:cNvCxnSpPr/>
          <p:nvPr/>
        </p:nvCxnSpPr>
        <p:spPr>
          <a:xfrm flipH="1">
            <a:off x="2819243" y="4185169"/>
            <a:ext cx="1" cy="76079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6275136" y="4149160"/>
            <a:ext cx="0" cy="76079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684082" y="906183"/>
            <a:ext cx="7772400" cy="828675"/>
          </a:xfrm>
        </p:spPr>
        <p:txBody>
          <a:bodyPr>
            <a:normAutofit/>
          </a:bodyPr>
          <a:lstStyle/>
          <a:p>
            <a:pPr algn="ctr" eaLnBrk="1" fontAlgn="auto" hangingPunct="1">
              <a:lnSpc>
                <a:spcPct val="50000"/>
              </a:lnSpc>
              <a:spcAft>
                <a:spcPts val="0"/>
              </a:spcAft>
              <a:defRPr/>
            </a:pPr>
            <a:r>
              <a:rPr lang="fr-FR" sz="3600" b="1" dirty="0" smtClean="0">
                <a:solidFill>
                  <a:srgbClr val="C00000"/>
                </a:solidFill>
              </a:rPr>
              <a:t>METHODOLOGIE DE L’ETUDE</a:t>
            </a:r>
            <a:endParaRPr lang="fr-FR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585769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MA" sz="1050" b="1" dirty="0" smtClean="0">
                <a:solidFill>
                  <a:prstClr val="black"/>
                </a:solidFill>
              </a:rPr>
              <a:t>6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356169" y="694063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sz="3600" b="1" dirty="0" smtClean="0">
                <a:solidFill>
                  <a:srgbClr val="C00000"/>
                </a:solidFill>
              </a:rPr>
              <a:t>ANALYSE DES EXPERIENCES</a:t>
            </a:r>
            <a:endParaRPr lang="fr-FR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14" name="Diagramme 13"/>
          <p:cNvGraphicFramePr/>
          <p:nvPr>
            <p:extLst>
              <p:ext uri="{D42A27DB-BD31-4B8C-83A1-F6EECF244321}">
                <p14:modId xmlns:p14="http://schemas.microsoft.com/office/powerpoint/2010/main" val="210813458"/>
              </p:ext>
            </p:extLst>
          </p:nvPr>
        </p:nvGraphicFramePr>
        <p:xfrm>
          <a:off x="736347" y="1768192"/>
          <a:ext cx="6940991" cy="443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1482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7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5" name="ZoneTexte 7"/>
          <p:cNvSpPr txBox="1">
            <a:spLocks noChangeArrowheads="1"/>
          </p:cNvSpPr>
          <p:nvPr/>
        </p:nvSpPr>
        <p:spPr bwMode="auto">
          <a:xfrm>
            <a:off x="254000" y="2692400"/>
            <a:ext cx="2222500" cy="1200150"/>
          </a:xfrm>
          <a:prstGeom prst="rect">
            <a:avLst/>
          </a:prstGeom>
          <a:solidFill>
            <a:srgbClr val="978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sz="1800" dirty="0" smtClean="0">
                <a:solidFill>
                  <a:prstClr val="white"/>
                </a:solidFill>
              </a:rPr>
              <a:t>Représentations </a:t>
            </a:r>
            <a:r>
              <a:rPr lang="fr-FR" sz="1800" dirty="0">
                <a:solidFill>
                  <a:prstClr val="white"/>
                </a:solidFill>
              </a:rPr>
              <a:t>sociales aux fondements des pratiques </a:t>
            </a:r>
          </a:p>
        </p:txBody>
      </p:sp>
      <p:pic>
        <p:nvPicPr>
          <p:cNvPr id="7" name="Imag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50" y="1052088"/>
            <a:ext cx="6940550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83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8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254000" y="2965450"/>
            <a:ext cx="2222500" cy="647700"/>
          </a:xfrm>
          <a:prstGeom prst="rect">
            <a:avLst/>
          </a:prstGeom>
          <a:solidFill>
            <a:srgbClr val="978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sz="1800" dirty="0">
                <a:solidFill>
                  <a:prstClr val="white"/>
                </a:solidFill>
              </a:rPr>
              <a:t>Qualité du dépistage</a:t>
            </a:r>
          </a:p>
        </p:txBody>
      </p:sp>
      <p:pic>
        <p:nvPicPr>
          <p:cNvPr id="9" name="Imag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790700"/>
            <a:ext cx="64770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18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9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5" name="ZoneTexte 7"/>
          <p:cNvSpPr txBox="1">
            <a:spLocks noChangeArrowheads="1"/>
          </p:cNvSpPr>
          <p:nvPr/>
        </p:nvSpPr>
        <p:spPr bwMode="auto">
          <a:xfrm>
            <a:off x="254000" y="3150717"/>
            <a:ext cx="2222545" cy="923279"/>
          </a:xfrm>
          <a:prstGeom prst="rect">
            <a:avLst/>
          </a:prstGeom>
          <a:solidFill>
            <a:srgbClr val="978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sz="1800" dirty="0">
                <a:solidFill>
                  <a:prstClr val="white"/>
                </a:solidFill>
              </a:rPr>
              <a:t>Processus d’orientation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fr-FR" sz="1800" dirty="0">
                <a:solidFill>
                  <a:prstClr val="white"/>
                </a:solidFill>
              </a:rPr>
              <a:t>vers la structure </a:t>
            </a:r>
          </a:p>
        </p:txBody>
      </p:sp>
      <p:grpSp>
        <p:nvGrpSpPr>
          <p:cNvPr id="7" name="Groupe 1"/>
          <p:cNvGrpSpPr>
            <a:grpSpLocks/>
          </p:cNvGrpSpPr>
          <p:nvPr/>
        </p:nvGrpSpPr>
        <p:grpSpPr bwMode="auto">
          <a:xfrm>
            <a:off x="254000" y="1584325"/>
            <a:ext cx="8702675" cy="4056063"/>
            <a:chOff x="254000" y="1584321"/>
            <a:chExt cx="8702500" cy="4056288"/>
          </a:xfrm>
        </p:grpSpPr>
        <p:sp>
          <p:nvSpPr>
            <p:cNvPr id="10" name="ZoneTexte 7"/>
            <p:cNvSpPr txBox="1">
              <a:spLocks noChangeArrowheads="1"/>
            </p:cNvSpPr>
            <p:nvPr/>
          </p:nvSpPr>
          <p:spPr bwMode="auto">
            <a:xfrm>
              <a:off x="254000" y="3150800"/>
              <a:ext cx="2222500" cy="923330"/>
            </a:xfrm>
            <a:prstGeom prst="rect">
              <a:avLst/>
            </a:prstGeom>
            <a:solidFill>
              <a:srgbClr val="9789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 dirty="0">
                  <a:solidFill>
                    <a:prstClr val="white"/>
                  </a:solidFill>
                </a:rPr>
                <a:t>Processus d’orientation 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800" dirty="0">
                  <a:solidFill>
                    <a:prstClr val="white"/>
                  </a:solidFill>
                </a:rPr>
                <a:t>vers la structure </a:t>
              </a:r>
            </a:p>
          </p:txBody>
        </p:sp>
        <p:pic>
          <p:nvPicPr>
            <p:cNvPr id="11" name="Imag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6500" y="1584321"/>
              <a:ext cx="6480000" cy="4056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2773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4533</TotalTime>
  <Words>458</Words>
  <Application>Microsoft Office PowerPoint</Application>
  <PresentationFormat>Affichage à l'écran (4:3)</PresentationFormat>
  <Paragraphs>104</Paragraphs>
  <Slides>22</Slides>
  <Notes>22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DejaVu Sans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METHODOLOGIE DE L’ETUDE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Fouzia ADDI</dc:creator>
  <cp:lastModifiedBy>Rkia CHAFAQI</cp:lastModifiedBy>
  <cp:revision>208</cp:revision>
  <cp:lastPrinted>2019-01-02T10:24:53Z</cp:lastPrinted>
  <dcterms:created xsi:type="dcterms:W3CDTF">2015-09-04T09:10:46Z</dcterms:created>
  <dcterms:modified xsi:type="dcterms:W3CDTF">2019-02-21T12:57:18Z</dcterms:modified>
</cp:coreProperties>
</file>